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uprum" charset="1" panose="00000500000000000000"/>
      <p:regular r:id="rId20"/>
    </p:embeddedFont>
    <p:embeddedFont>
      <p:font typeface="Podkova" charset="1" panose="00000500000000000000"/>
      <p:regular r:id="rId21"/>
    </p:embeddedFont>
    <p:embeddedFont>
      <p:font typeface="Play" charset="1" panose="00000500000000000000"/>
      <p:regular r:id="rId22"/>
    </p:embeddedFont>
    <p:embeddedFont>
      <p:font typeface="Ubuntu" charset="1" panose="020B0504030602030204"/>
      <p:regular r:id="rId23"/>
    </p:embeddedFont>
    <p:embeddedFont>
      <p:font typeface="Open Sauce Semi-Bold" charset="1" panose="00000700000000000000"/>
      <p:regular r:id="rId24"/>
    </p:embeddedFont>
    <p:embeddedFont>
      <p:font typeface="Open Sauce" charset="1" panose="00000500000000000000"/>
      <p:regular r:id="rId25"/>
    </p:embeddedFont>
    <p:embeddedFont>
      <p:font typeface="Ubuntu Bold" charset="1" panose="020B080403060203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font" Target="fonts/font20.fntdata"/><Relationship Id="rId21" Type="http://schemas.openxmlformats.org/officeDocument/2006/relationships/font" Target="fonts/font21.fntdata"/><Relationship Id="rId22" Type="http://schemas.openxmlformats.org/officeDocument/2006/relationships/font" Target="fonts/font22.fntdata"/><Relationship Id="rId23" Type="http://schemas.openxmlformats.org/officeDocument/2006/relationships/font" Target="fonts/font23.fntdata"/><Relationship Id="rId24" Type="http://schemas.openxmlformats.org/officeDocument/2006/relationships/font" Target="fonts/font24.fntdata"/><Relationship Id="rId25" Type="http://schemas.openxmlformats.org/officeDocument/2006/relationships/font" Target="fonts/font25.fntdata"/><Relationship Id="rId26" Type="http://schemas.openxmlformats.org/officeDocument/2006/relationships/font" Target="fonts/font26.fntdata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jpe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.png"/><Relationship Id="rId7" Type="http://schemas.openxmlformats.org/officeDocument/2006/relationships/image" Target="../media/image3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svg"/><Relationship Id="rId5" Type="http://schemas.openxmlformats.org/officeDocument/2006/relationships/image" Target="../media/image25.png"/><Relationship Id="rId6" Type="http://schemas.openxmlformats.org/officeDocument/2006/relationships/image" Target="../media/image26.svg"/><Relationship Id="rId7" Type="http://schemas.openxmlformats.org/officeDocument/2006/relationships/image" Target="../media/image27.png"/><Relationship Id="rId8" Type="http://schemas.openxmlformats.org/officeDocument/2006/relationships/image" Target="../media/image28.svg"/><Relationship Id="rId9" Type="http://schemas.openxmlformats.org/officeDocument/2006/relationships/image" Target="../media/image29.png"/><Relationship Id="rId10" Type="http://schemas.openxmlformats.org/officeDocument/2006/relationships/image" Target="../media/image30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image" Target="../media/image11.png"/><Relationship Id="rId6" Type="http://schemas.openxmlformats.org/officeDocument/2006/relationships/image" Target="../media/image12.svg"/><Relationship Id="rId7" Type="http://schemas.openxmlformats.org/officeDocument/2006/relationships/image" Target="../media/image13.png"/><Relationship Id="rId8" Type="http://schemas.openxmlformats.org/officeDocument/2006/relationships/image" Target="../media/image14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svg"/><Relationship Id="rId5" Type="http://schemas.openxmlformats.org/officeDocument/2006/relationships/image" Target="../media/image18.jpeg"/><Relationship Id="rId6" Type="http://schemas.openxmlformats.org/officeDocument/2006/relationships/image" Target="../media/image19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sp>
        <p:nvSpPr>
          <p:cNvPr name="TextBox 3" id="3"/>
          <p:cNvSpPr txBox="true"/>
          <p:nvPr/>
        </p:nvSpPr>
        <p:spPr>
          <a:xfrm rot="0">
            <a:off x="337397" y="2377181"/>
            <a:ext cx="9937796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9"/>
              </a:lnSpc>
            </a:pPr>
            <a:r>
              <a:rPr lang="en-US" sz="12999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Future of Cricket</a:t>
            </a:r>
          </a:p>
          <a:p>
            <a:pPr algn="ctr">
              <a:lnSpc>
                <a:spcPts val="15599"/>
              </a:lnSpc>
            </a:pPr>
            <a:r>
              <a:rPr lang="en-US" sz="12999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2030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076325" y="8405961"/>
            <a:ext cx="1526932" cy="1526932"/>
          </a:xfrm>
          <a:custGeom>
            <a:avLst/>
            <a:gdLst/>
            <a:ahLst/>
            <a:cxnLst/>
            <a:rect r="r" b="b" t="t" l="l"/>
            <a:pathLst>
              <a:path h="1526932" w="1526932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AutoShape 11" id="11"/>
          <p:cNvSpPr/>
          <p:nvPr/>
        </p:nvSpPr>
        <p:spPr>
          <a:xfrm>
            <a:off x="2482834" y="9398651"/>
            <a:ext cx="2602148" cy="0"/>
          </a:xfrm>
          <a:prstGeom prst="line">
            <a:avLst/>
          </a:prstGeom>
          <a:ln cap="flat" w="1238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AutoShape 12" id="12"/>
          <p:cNvSpPr/>
          <p:nvPr/>
        </p:nvSpPr>
        <p:spPr>
          <a:xfrm>
            <a:off x="2416351" y="8952876"/>
            <a:ext cx="3960584" cy="0"/>
          </a:xfrm>
          <a:prstGeom prst="line">
            <a:avLst/>
          </a:prstGeom>
          <a:ln cap="flat" w="1238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AutoShape 13" id="13"/>
          <p:cNvSpPr/>
          <p:nvPr/>
        </p:nvSpPr>
        <p:spPr>
          <a:xfrm>
            <a:off x="5253908" y="7284368"/>
            <a:ext cx="0" cy="1673270"/>
          </a:xfrm>
          <a:prstGeom prst="line">
            <a:avLst/>
          </a:prstGeom>
          <a:ln cap="flat" w="10477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14" id="14"/>
          <p:cNvGrpSpPr/>
          <p:nvPr/>
        </p:nvGrpSpPr>
        <p:grpSpPr>
          <a:xfrm rot="0">
            <a:off x="3346627" y="6729352"/>
            <a:ext cx="3814562" cy="894776"/>
            <a:chOff x="0" y="0"/>
            <a:chExt cx="1732544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2544" cy="406400"/>
            </a:xfrm>
            <a:custGeom>
              <a:avLst/>
              <a:gdLst/>
              <a:ahLst/>
              <a:cxnLst/>
              <a:rect r="r" b="b" t="t" l="l"/>
              <a:pathLst>
                <a:path h="406400" w="1732544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>
              <a:solidFill>
                <a:srgbClr val="5271FF"/>
              </a:solidFill>
              <a:prstDash val="solid"/>
              <a:miter/>
            </a:ln>
          </p:spPr>
          <p:txBody>
            <a:bodyPr/>
            <a:p/>
          </p:txBody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32544" cy="463550"/>
            </a:xfrm>
            <a:prstGeom prst="rect">
              <a:avLst/>
            </a:prstGeom>
          </p:spPr>
          <p:txBody>
            <a:bodyPr anchor="ctr" rtlCol="false" tIns="62580" lIns="62580" bIns="62580" rIns="6258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17818624" y="1028700"/>
            <a:ext cx="52388" cy="8150252"/>
          </a:xfrm>
          <a:prstGeom prst="line">
            <a:avLst/>
          </a:prstGeom>
          <a:ln cap="flat" w="10477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21" id="21"/>
          <p:cNvGrpSpPr/>
          <p:nvPr/>
        </p:nvGrpSpPr>
        <p:grpSpPr>
          <a:xfrm rot="-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2416351" y="9178952"/>
            <a:ext cx="15304784" cy="0"/>
          </a:xfrm>
          <a:prstGeom prst="line">
            <a:avLst/>
          </a:prstGeom>
          <a:ln cap="flat" w="1238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25" id="25"/>
          <p:cNvGrpSpPr/>
          <p:nvPr/>
        </p:nvGrpSpPr>
        <p:grpSpPr>
          <a:xfrm rot="-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5400000">
            <a:off x="8541811" y="265234"/>
            <a:ext cx="1526932" cy="1526932"/>
          </a:xfrm>
          <a:custGeom>
            <a:avLst/>
            <a:gdLst/>
            <a:ahLst/>
            <a:cxnLst/>
            <a:rect r="r" b="b" t="t" l="l"/>
            <a:pathLst>
              <a:path h="1526932" w="1526932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AutoShape 32" id="32"/>
          <p:cNvSpPr/>
          <p:nvPr/>
        </p:nvSpPr>
        <p:spPr>
          <a:xfrm flipH="true">
            <a:off x="9963968" y="807386"/>
            <a:ext cx="5312951" cy="0"/>
          </a:xfrm>
          <a:prstGeom prst="line">
            <a:avLst/>
          </a:prstGeom>
          <a:ln cap="flat" w="10477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AutoShape 33" id="33"/>
          <p:cNvSpPr/>
          <p:nvPr/>
        </p:nvSpPr>
        <p:spPr>
          <a:xfrm>
            <a:off x="9401967" y="1028700"/>
            <a:ext cx="8469044" cy="0"/>
          </a:xfrm>
          <a:prstGeom prst="line">
            <a:avLst/>
          </a:prstGeom>
          <a:ln cap="flat" w="10477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34" id="34"/>
          <p:cNvGrpSpPr/>
          <p:nvPr/>
        </p:nvGrpSpPr>
        <p:grpSpPr>
          <a:xfrm rot="-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3710398" y="6794957"/>
            <a:ext cx="3191795" cy="70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5"/>
              </a:lnSpc>
              <a:spcBef>
                <a:spcPct val="0"/>
              </a:spcBef>
            </a:pPr>
            <a:r>
              <a:rPr lang="en-US" sz="4311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Strategy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2180769" y="0"/>
            <a:ext cx="7097277" cy="10287000"/>
          </a:xfrm>
          <a:custGeom>
            <a:avLst/>
            <a:gdLst/>
            <a:ahLst/>
            <a:cxnLst/>
            <a:rect r="r" b="b" t="t" l="l"/>
            <a:pathLst>
              <a:path h="10287000" w="7097277">
                <a:moveTo>
                  <a:pt x="0" y="0"/>
                </a:moveTo>
                <a:lnTo>
                  <a:pt x="7097277" y="0"/>
                </a:lnTo>
                <a:lnTo>
                  <a:pt x="70972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49" t="0" r="-98993" b="0"/>
            </a:stretch>
          </a:blipFill>
        </p:spPr>
        <p:txBody>
          <a:bodyPr/>
          <a:p/>
        </p:txBody>
      </p:sp>
      <p:sp>
        <p:nvSpPr>
          <p:cNvPr name="Freeform 45" id="45"/>
          <p:cNvSpPr/>
          <p:nvPr/>
        </p:nvSpPr>
        <p:spPr>
          <a:xfrm flipH="false" flipV="false" rot="0">
            <a:off x="9144000" y="-1323691"/>
            <a:ext cx="7545172" cy="11554702"/>
          </a:xfrm>
          <a:custGeom>
            <a:avLst/>
            <a:gdLst/>
            <a:ahLst/>
            <a:cxnLst/>
            <a:rect r="r" b="b" t="t" l="l"/>
            <a:pathLst>
              <a:path h="11554702" w="7545172">
                <a:moveTo>
                  <a:pt x="0" y="0"/>
                </a:moveTo>
                <a:lnTo>
                  <a:pt x="7545172" y="0"/>
                </a:lnTo>
                <a:lnTo>
                  <a:pt x="7545172" y="11554702"/>
                </a:lnTo>
                <a:lnTo>
                  <a:pt x="0" y="1155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949" t="0" r="-8474" b="0"/>
            </a:stretch>
          </a:blipFill>
        </p:spPr>
        <p:txBody>
          <a:bodyPr/>
          <a:p/>
        </p:txBody>
      </p:sp>
      <p:grpSp>
        <p:nvGrpSpPr>
          <p:cNvPr name="Group 46" id="46"/>
          <p:cNvGrpSpPr/>
          <p:nvPr/>
        </p:nvGrpSpPr>
        <p:grpSpPr>
          <a:xfrm rot="0">
            <a:off x="-1828012" y="859774"/>
            <a:ext cx="4070784" cy="1526932"/>
            <a:chOff x="0" y="0"/>
            <a:chExt cx="5427713" cy="2035910"/>
          </a:xfrm>
        </p:grpSpPr>
        <p:sp>
          <p:nvSpPr>
            <p:cNvPr name="Freeform 47" id="47"/>
            <p:cNvSpPr/>
            <p:nvPr/>
          </p:nvSpPr>
          <p:spPr>
            <a:xfrm flipH="false" flipV="false" rot="5400000">
              <a:off x="3391803" y="0"/>
              <a:ext cx="2035910" cy="2035910"/>
            </a:xfrm>
            <a:custGeom>
              <a:avLst/>
              <a:gdLst/>
              <a:ahLst/>
              <a:cxnLst/>
              <a:rect r="r" b="b" t="t" l="l"/>
              <a:pathLst>
                <a:path h="2035910" w="203591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  <p:txBody>
            <a:bodyPr/>
            <a:p/>
          </p:txBody>
        </p:sp>
        <p:sp>
          <p:nvSpPr>
            <p:cNvPr name="AutoShape 48" id="48"/>
            <p:cNvSpPr/>
            <p:nvPr/>
          </p:nvSpPr>
          <p:spPr>
            <a:xfrm flipH="true">
              <a:off x="19337" y="710170"/>
              <a:ext cx="3469531" cy="0"/>
            </a:xfrm>
            <a:prstGeom prst="line">
              <a:avLst/>
            </a:prstGeom>
            <a:ln cap="flat" w="1524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sp>
          <p:nvSpPr>
            <p:cNvPr name="AutoShape 49" id="49"/>
            <p:cNvSpPr/>
            <p:nvPr/>
          </p:nvSpPr>
          <p:spPr>
            <a:xfrm flipH="true">
              <a:off x="0" y="1306690"/>
              <a:ext cx="3558718" cy="0"/>
            </a:xfrm>
            <a:prstGeom prst="line">
              <a:avLst/>
            </a:prstGeom>
            <a:ln cap="flat" w="1651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sp>
          <p:nvSpPr>
            <p:cNvPr name="AutoShape 50" id="50"/>
            <p:cNvSpPr/>
            <p:nvPr/>
          </p:nvSpPr>
          <p:spPr>
            <a:xfrm flipH="true">
              <a:off x="6491" y="1017955"/>
              <a:ext cx="3571021" cy="0"/>
            </a:xfrm>
            <a:prstGeom prst="line">
              <a:avLst/>
            </a:prstGeom>
            <a:ln cap="flat" w="1524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sp>
        <p:nvSpPr>
          <p:cNvPr name="TextBox 3" id="3"/>
          <p:cNvSpPr txBox="true"/>
          <p:nvPr/>
        </p:nvSpPr>
        <p:spPr>
          <a:xfrm rot="0">
            <a:off x="6134972" y="1019175"/>
            <a:ext cx="6018056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Global Cricket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1105689" y="2926874"/>
            <a:ext cx="6818662" cy="7015545"/>
            <a:chOff x="0" y="0"/>
            <a:chExt cx="9091550" cy="9354060"/>
          </a:xfrm>
        </p:grpSpPr>
        <p:sp>
          <p:nvSpPr>
            <p:cNvPr name="AutoShape 5" id="5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22" id="22"/>
          <p:cNvSpPr txBox="true"/>
          <p:nvPr/>
        </p:nvSpPr>
        <p:spPr>
          <a:xfrm rot="0">
            <a:off x="3819490" y="2495662"/>
            <a:ext cx="1064902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Showcasing new markets and expanding opportunities.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106379" y="3958527"/>
            <a:ext cx="4250391" cy="4389803"/>
            <a:chOff x="0" y="0"/>
            <a:chExt cx="6350000" cy="65582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-12554" r="0" b="-32389"/>
              </a:stretch>
            </a:blipFill>
          </p:spPr>
          <p:txBody>
            <a:bodyPr/>
            <a:p/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031985" y="3958527"/>
            <a:ext cx="4250391" cy="4389803"/>
            <a:chOff x="0" y="0"/>
            <a:chExt cx="6350000" cy="6558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7317" t="0" r="-37818" b="0"/>
              </a:stretch>
            </a:blipFill>
          </p:spPr>
          <p:txBody>
            <a:bodyPr/>
            <a:p/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1875926" y="3958527"/>
            <a:ext cx="4250391" cy="4389803"/>
            <a:chOff x="0" y="0"/>
            <a:chExt cx="6350000" cy="65582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9799" r="0" b="-35143"/>
              </a:stretch>
            </a:blipFill>
          </p:spPr>
          <p:txBody>
            <a:bodyPr/>
            <a:p/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sp>
        <p:nvSpPr>
          <p:cNvPr name="AutoShape 32" id="32"/>
          <p:cNvSpPr/>
          <p:nvPr/>
        </p:nvSpPr>
        <p:spPr>
          <a:xfrm>
            <a:off x="574176" y="721451"/>
            <a:ext cx="0" cy="649224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33" id="33"/>
          <p:cNvGrpSpPr/>
          <p:nvPr/>
        </p:nvGrpSpPr>
        <p:grpSpPr>
          <a:xfrm rot="0">
            <a:off x="390010" y="7061291"/>
            <a:ext cx="337852" cy="33785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47506" y="586501"/>
            <a:ext cx="6492240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37" id="37"/>
          <p:cNvGrpSpPr/>
          <p:nvPr/>
        </p:nvGrpSpPr>
        <p:grpSpPr>
          <a:xfrm rot="0">
            <a:off x="401440" y="5767343"/>
            <a:ext cx="337852" cy="33785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846222" y="383599"/>
            <a:ext cx="337852" cy="33785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870820" y="436625"/>
            <a:ext cx="337852" cy="337852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24300" y="450283"/>
            <a:ext cx="337852" cy="33785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-5400000">
            <a:off x="16126317" y="265234"/>
            <a:ext cx="1526932" cy="1526932"/>
          </a:xfrm>
          <a:custGeom>
            <a:avLst/>
            <a:gdLst/>
            <a:ahLst/>
            <a:cxnLst/>
            <a:rect r="r" b="b" t="t" l="l"/>
            <a:pathLst>
              <a:path h="1526932" w="1526932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50" id="50"/>
          <p:cNvSpPr/>
          <p:nvPr/>
        </p:nvSpPr>
        <p:spPr>
          <a:xfrm flipH="false" flipV="false" rot="5400000">
            <a:off x="579447" y="8415486"/>
            <a:ext cx="1526932" cy="1526932"/>
          </a:xfrm>
          <a:custGeom>
            <a:avLst/>
            <a:gdLst/>
            <a:ahLst/>
            <a:cxnLst/>
            <a:rect r="r" b="b" t="t" l="l"/>
            <a:pathLst>
              <a:path h="1526932" w="1526932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6729947" y="5970444"/>
            <a:ext cx="353616" cy="35361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</p:grpSp>
      <p:grpSp>
        <p:nvGrpSpPr>
          <p:cNvPr name="Group 5" id="5"/>
          <p:cNvGrpSpPr/>
          <p:nvPr/>
        </p:nvGrpSpPr>
        <p:grpSpPr>
          <a:xfrm rot="0">
            <a:off x="11275329" y="5970444"/>
            <a:ext cx="353616" cy="3536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</p:grpSp>
      <p:sp>
        <p:nvSpPr>
          <p:cNvPr name="AutoShape 7" id="7"/>
          <p:cNvSpPr/>
          <p:nvPr/>
        </p:nvSpPr>
        <p:spPr>
          <a:xfrm flipV="true">
            <a:off x="785274" y="6147252"/>
            <a:ext cx="1049005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AutoShape 8" id="8"/>
          <p:cNvSpPr/>
          <p:nvPr/>
        </p:nvSpPr>
        <p:spPr>
          <a:xfrm flipV="true">
            <a:off x="11628944" y="6138596"/>
            <a:ext cx="5514898" cy="838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9" id="9"/>
          <p:cNvGrpSpPr/>
          <p:nvPr/>
        </p:nvGrpSpPr>
        <p:grpSpPr>
          <a:xfrm rot="0">
            <a:off x="1631052" y="3779916"/>
            <a:ext cx="1762592" cy="176259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38832" y="3987696"/>
            <a:ext cx="1347033" cy="1347033"/>
          </a:xfrm>
          <a:custGeom>
            <a:avLst/>
            <a:gdLst/>
            <a:ahLst/>
            <a:cxnLst/>
            <a:rect r="r" b="b" t="t" l="l"/>
            <a:pathLst>
              <a:path h="1347033" w="1347033">
                <a:moveTo>
                  <a:pt x="0" y="0"/>
                </a:moveTo>
                <a:lnTo>
                  <a:pt x="1347032" y="0"/>
                </a:lnTo>
                <a:lnTo>
                  <a:pt x="1347032" y="1347033"/>
                </a:lnTo>
                <a:lnTo>
                  <a:pt x="0" y="1347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13" id="13"/>
          <p:cNvGrpSpPr/>
          <p:nvPr/>
        </p:nvGrpSpPr>
        <p:grpSpPr>
          <a:xfrm rot="0">
            <a:off x="15467094" y="5971125"/>
            <a:ext cx="353616" cy="35361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27191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Timeline of Innovation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161" y="6732807"/>
            <a:ext cx="353037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2025: AI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9886" y="7494807"/>
            <a:ext cx="3364925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AI powered training, data analysis.</a:t>
            </a:r>
            <a:r>
              <a:rPr lang="en-US" sz="2399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18" id="18"/>
          <p:cNvSpPr txBox="true"/>
          <p:nvPr/>
        </p:nvSpPr>
        <p:spPr>
          <a:xfrm rot="0">
            <a:off x="5318376" y="6732807"/>
            <a:ext cx="353037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2027: VR Broadcasting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1101" y="7494807"/>
            <a:ext cx="3364925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VR enabled immersive cricket.</a:t>
            </a:r>
            <a:r>
              <a:rPr lang="en-US" sz="2399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20" id="20"/>
          <p:cNvSpPr txBox="true"/>
          <p:nvPr/>
        </p:nvSpPr>
        <p:spPr>
          <a:xfrm rot="0">
            <a:off x="9686950" y="6732807"/>
            <a:ext cx="353037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2029: Smart Stadiums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69674" y="7494807"/>
            <a:ext cx="3364925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Connected and engaging stadium experience.</a:t>
            </a:r>
            <a:r>
              <a:rPr lang="en-US" sz="2399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22" id="22"/>
          <p:cNvSpPr txBox="true"/>
          <p:nvPr/>
        </p:nvSpPr>
        <p:spPr>
          <a:xfrm rot="0">
            <a:off x="14055523" y="6732807"/>
            <a:ext cx="353037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2030: Global League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38247" y="7494807"/>
            <a:ext cx="3364925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Global professional cricket league emerges.</a:t>
            </a:r>
            <a:r>
              <a:rPr lang="en-US" sz="2399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grpSp>
        <p:nvGrpSpPr>
          <p:cNvPr name="Group 24" id="24"/>
          <p:cNvGrpSpPr/>
          <p:nvPr/>
        </p:nvGrpSpPr>
        <p:grpSpPr>
          <a:xfrm rot="0">
            <a:off x="6030301" y="3905676"/>
            <a:ext cx="1762592" cy="1762592"/>
            <a:chOff x="0" y="0"/>
            <a:chExt cx="2350123" cy="235012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377239" y="417438"/>
              <a:ext cx="1504903" cy="1504903"/>
            </a:xfrm>
            <a:custGeom>
              <a:avLst/>
              <a:gdLst/>
              <a:ahLst/>
              <a:cxnLst/>
              <a:rect r="r" b="b" t="t" l="l"/>
              <a:pathLst>
                <a:path h="1504903" w="1504903">
                  <a:moveTo>
                    <a:pt x="0" y="0"/>
                  </a:moveTo>
                  <a:lnTo>
                    <a:pt x="1504903" y="0"/>
                  </a:lnTo>
                  <a:lnTo>
                    <a:pt x="1504903" y="1504903"/>
                  </a:lnTo>
                  <a:lnTo>
                    <a:pt x="0" y="150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  <p:txBody>
            <a:bodyPr/>
            <a:p/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70840" y="3905676"/>
            <a:ext cx="1762592" cy="1762592"/>
            <a:chOff x="0" y="0"/>
            <a:chExt cx="2350123" cy="235012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396955" y="396955"/>
              <a:ext cx="1556213" cy="1556213"/>
            </a:xfrm>
            <a:custGeom>
              <a:avLst/>
              <a:gdLst/>
              <a:ahLst/>
              <a:cxnLst/>
              <a:rect r="r" b="b" t="t" l="l"/>
              <a:pathLst>
                <a:path h="1556213" w="1556213">
                  <a:moveTo>
                    <a:pt x="0" y="0"/>
                  </a:moveTo>
                  <a:lnTo>
                    <a:pt x="1556213" y="0"/>
                  </a:lnTo>
                  <a:lnTo>
                    <a:pt x="1556213" y="1556213"/>
                  </a:lnTo>
                  <a:lnTo>
                    <a:pt x="0" y="1556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  <p:txBody>
            <a:bodyPr/>
            <a:p/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762606" y="3905676"/>
            <a:ext cx="1762592" cy="176259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048356" y="4295441"/>
            <a:ext cx="1214605" cy="1214605"/>
          </a:xfrm>
          <a:custGeom>
            <a:avLst/>
            <a:gdLst/>
            <a:ahLst/>
            <a:cxnLst/>
            <a:rect r="r" b="b" t="t" l="l"/>
            <a:pathLst>
              <a:path h="1214605" w="1214605">
                <a:moveTo>
                  <a:pt x="0" y="0"/>
                </a:moveTo>
                <a:lnTo>
                  <a:pt x="1214605" y="0"/>
                </a:lnTo>
                <a:lnTo>
                  <a:pt x="1214605" y="1214605"/>
                </a:lnTo>
                <a:lnTo>
                  <a:pt x="0" y="1214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grpSp>
        <p:nvGrpSpPr>
          <p:cNvPr name="Group 38" id="38"/>
          <p:cNvGrpSpPr/>
          <p:nvPr/>
        </p:nvGrpSpPr>
        <p:grpSpPr>
          <a:xfrm rot="0">
            <a:off x="2335540" y="5937976"/>
            <a:ext cx="353616" cy="353616"/>
            <a:chOff x="0" y="0"/>
            <a:chExt cx="6350000" cy="6350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</p:grpSp>
      <p:sp>
        <p:nvSpPr>
          <p:cNvPr name="AutoShape 40" id="40"/>
          <p:cNvSpPr/>
          <p:nvPr/>
        </p:nvSpPr>
        <p:spPr>
          <a:xfrm>
            <a:off x="3185864" y="2076658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44805" y="3884840"/>
            <a:ext cx="2937879" cy="3034242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0" r="-55038" b="0"/>
              </a:stretch>
            </a:blipFill>
          </p:spPr>
          <p:txBody>
            <a:bodyPr/>
            <a:p/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21760" y="3884840"/>
            <a:ext cx="2937879" cy="3034242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-22562" r="0" b="-22562"/>
              </a:stretch>
            </a:blipFill>
          </p:spPr>
          <p:txBody>
            <a:bodyPr/>
            <a:p/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453821" y="3884840"/>
            <a:ext cx="2937879" cy="3034242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48069" t="0" r="-6775" b="0"/>
              </a:stretch>
            </a:blipFill>
          </p:spPr>
          <p:txBody>
            <a:bodyPr/>
            <a:p/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05316" y="3865351"/>
            <a:ext cx="2937879" cy="3034242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567" t="0" r="-27567" b="0"/>
              </a:stretch>
            </a:blipFill>
          </p:spPr>
          <p:txBody>
            <a:bodyPr/>
            <a:p/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96151" y="1019175"/>
            <a:ext cx="139446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Meet The Innovators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21522" y="2329090"/>
            <a:ext cx="8044956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Driving the future of cricket together.</a:t>
            </a:r>
          </a:p>
          <a:p/>
        </p:txBody>
      </p:sp>
      <p:grpSp>
        <p:nvGrpSpPr>
          <p:cNvPr name="Group 17" id="17"/>
          <p:cNvGrpSpPr/>
          <p:nvPr/>
        </p:nvGrpSpPr>
        <p:grpSpPr>
          <a:xfrm rot="0">
            <a:off x="2129952" y="7211123"/>
            <a:ext cx="2429727" cy="922035"/>
            <a:chOff x="0" y="0"/>
            <a:chExt cx="3239636" cy="12293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3239636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b="true" sz="2400" spc="12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John Smith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46780"/>
              <a:ext cx="323963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Head of Tech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75836" y="7211123"/>
            <a:ext cx="2429727" cy="922035"/>
            <a:chOff x="0" y="0"/>
            <a:chExt cx="3239636" cy="122938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3239636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b="true" sz="2400" spc="12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Jane Doe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46780"/>
              <a:ext cx="323963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Global Strategy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07897" y="7211123"/>
            <a:ext cx="2429727" cy="922035"/>
            <a:chOff x="0" y="0"/>
            <a:chExt cx="3239636" cy="122938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3239636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b="true" sz="2400" spc="12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David Lee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46780"/>
              <a:ext cx="323963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Data Analytics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59392" y="7352936"/>
            <a:ext cx="2429727" cy="922035"/>
            <a:chOff x="0" y="0"/>
            <a:chExt cx="3239636" cy="122938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3239636" cy="49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b="true" sz="2400" spc="120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Emily Chen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46780"/>
              <a:ext cx="3239636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spc="12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Fan Engagement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3661349" y="9276254"/>
            <a:ext cx="10965303" cy="5859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30" id="30"/>
          <p:cNvGrpSpPr/>
          <p:nvPr/>
        </p:nvGrpSpPr>
        <p:grpSpPr>
          <a:xfrm rot="5400000">
            <a:off x="8968468" y="9103651"/>
            <a:ext cx="351065" cy="35106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3494579" y="9091556"/>
            <a:ext cx="333489" cy="33348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10800000">
            <a:off x="14459932" y="9088248"/>
            <a:ext cx="333489" cy="333489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5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1403" y="0"/>
            <a:ext cx="13276597" cy="10287000"/>
          </a:xfrm>
          <a:custGeom>
            <a:avLst/>
            <a:gdLst/>
            <a:ahLst/>
            <a:cxnLst/>
            <a:rect r="r" b="b" t="t" l="l"/>
            <a:pathLst>
              <a:path h="10287000" w="13276597">
                <a:moveTo>
                  <a:pt x="0" y="0"/>
                </a:moveTo>
                <a:lnTo>
                  <a:pt x="13276597" y="0"/>
                </a:lnTo>
                <a:lnTo>
                  <a:pt x="132765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78" t="0" r="0" b="0"/>
            </a:stretch>
          </a:blipFill>
        </p:spPr>
        <p:txBody>
          <a:bodyPr/>
          <a:p/>
        </p:txBody>
      </p:sp>
      <p:sp>
        <p:nvSpPr>
          <p:cNvPr name="Freeform 3" id="3"/>
          <p:cNvSpPr/>
          <p:nvPr/>
        </p:nvSpPr>
        <p:spPr>
          <a:xfrm flipH="false" flipV="false" rot="0">
            <a:off x="501140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" id="4"/>
          <p:cNvSpPr txBox="true"/>
          <p:nvPr/>
        </p:nvSpPr>
        <p:spPr>
          <a:xfrm rot="0">
            <a:off x="1258531" y="1843657"/>
            <a:ext cx="8200568" cy="274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Innovation in Action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258531" y="5235118"/>
            <a:ext cx="5247197" cy="359853"/>
            <a:chOff x="0" y="0"/>
            <a:chExt cx="6996263" cy="479804"/>
          </a:xfrm>
        </p:grpSpPr>
        <p:sp>
          <p:nvSpPr>
            <p:cNvPr name="AutoShape 6" id="6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7" id="7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-1127242" y="848774"/>
            <a:ext cx="5247197" cy="359853"/>
            <a:chOff x="0" y="0"/>
            <a:chExt cx="6996263" cy="479804"/>
          </a:xfrm>
        </p:grpSpPr>
        <p:sp>
          <p:nvSpPr>
            <p:cNvPr name="AutoShape 17" id="17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18" id="18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-10800000">
            <a:off x="4621858" y="6242671"/>
            <a:ext cx="5247197" cy="359853"/>
            <a:chOff x="0" y="0"/>
            <a:chExt cx="6996263" cy="479804"/>
          </a:xfrm>
        </p:grpSpPr>
        <p:sp>
          <p:nvSpPr>
            <p:cNvPr name="AutoShape 28" id="28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9" id="29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sp>
        <p:nvSpPr>
          <p:cNvPr name="AutoShape 3" id="3"/>
          <p:cNvSpPr/>
          <p:nvPr/>
        </p:nvSpPr>
        <p:spPr>
          <a:xfrm>
            <a:off x="441436" y="3221745"/>
            <a:ext cx="0" cy="6492240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257270" y="9561585"/>
            <a:ext cx="337852" cy="33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ysDot"/>
              <a:miter/>
            </a:ln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8700" y="8267636"/>
            <a:ext cx="337852" cy="33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2510" y="2950576"/>
            <a:ext cx="337852" cy="337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437626" y="9783778"/>
            <a:ext cx="6492240" cy="0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14" id="14"/>
          <p:cNvGrpSpPr/>
          <p:nvPr/>
        </p:nvGrpSpPr>
        <p:grpSpPr>
          <a:xfrm rot="0">
            <a:off x="6760940" y="9629140"/>
            <a:ext cx="337852" cy="3378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26753" y="3288429"/>
            <a:ext cx="1762592" cy="1762592"/>
            <a:chOff x="0" y="0"/>
            <a:chExt cx="2350123" cy="235012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66542" y="105766"/>
              <a:ext cx="617038" cy="195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sz="8779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893494" y="2069280"/>
            <a:ext cx="5953175" cy="6148440"/>
            <a:chOff x="0" y="0"/>
            <a:chExt cx="6350000" cy="65582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t="0" r="-27567" b="0"/>
              </a:stretch>
            </a:blipFill>
          </p:spPr>
          <p:txBody>
            <a:bodyPr/>
            <a:p/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sp>
        <p:nvSpPr>
          <p:cNvPr name="TextBox 25" id="25"/>
          <p:cNvSpPr txBox="true"/>
          <p:nvPr/>
        </p:nvSpPr>
        <p:spPr>
          <a:xfrm rot="0">
            <a:off x="4217052" y="3278904"/>
            <a:ext cx="73780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Fan Engagement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17052" y="4898154"/>
            <a:ext cx="5320741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Building stronger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connections with fans.</a:t>
            </a:r>
          </a:p>
          <a:p/>
        </p:txBody>
      </p:sp>
      <p:sp>
        <p:nvSpPr>
          <p:cNvPr name="AutoShape 27" id="27"/>
          <p:cNvSpPr/>
          <p:nvPr/>
        </p:nvSpPr>
        <p:spPr>
          <a:xfrm flipH="true" flipV="true">
            <a:off x="3661349" y="790322"/>
            <a:ext cx="10965303" cy="5859"/>
          </a:xfrm>
          <a:prstGeom prst="line">
            <a:avLst/>
          </a:prstGeom>
          <a:ln cap="flat" w="571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28" id="28"/>
          <p:cNvGrpSpPr/>
          <p:nvPr/>
        </p:nvGrpSpPr>
        <p:grpSpPr>
          <a:xfrm rot="5400000">
            <a:off x="9102756" y="580346"/>
            <a:ext cx="351065" cy="35106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3494579" y="589134"/>
            <a:ext cx="333489" cy="33348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0800000">
            <a:off x="14459932" y="589134"/>
            <a:ext cx="333489" cy="33348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9058" lIns="39058" bIns="39058" rIns="3905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11050601" y="2960092"/>
            <a:ext cx="6818662" cy="7015545"/>
            <a:chOff x="0" y="0"/>
            <a:chExt cx="9091550" cy="9354060"/>
          </a:xfrm>
        </p:grpSpPr>
        <p:sp>
          <p:nvSpPr>
            <p:cNvPr name="AutoShape 38" id="38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762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762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43" id="43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54" id="5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390010" y="383599"/>
            <a:ext cx="6818662" cy="7015545"/>
            <a:chOff x="0" y="0"/>
            <a:chExt cx="9091550" cy="9354060"/>
          </a:xfrm>
        </p:grpSpPr>
        <p:sp>
          <p:nvSpPr>
            <p:cNvPr name="AutoShape 4" id="4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9" id="9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-10800000">
            <a:off x="11105689" y="2926874"/>
            <a:ext cx="6818662" cy="7015545"/>
            <a:chOff x="0" y="0"/>
            <a:chExt cx="9091550" cy="9354060"/>
          </a:xfrm>
        </p:grpSpPr>
        <p:sp>
          <p:nvSpPr>
            <p:cNvPr name="AutoShape 22" id="22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2747283" y="1019175"/>
            <a:ext cx="12793435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Presentation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1081" y="4366729"/>
            <a:ext cx="5040899" cy="457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This presentation explores key trends shaping cricket's future, focusing on technology, fan engagement, and global expansion.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u="sng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Ready to learn more?</a:t>
            </a: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18048" y="3244425"/>
            <a:ext cx="5141301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Key Trends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78474" y="4366729"/>
            <a:ext cx="4779731" cy="381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Understand future challenges</a:t>
            </a: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 u="sng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and opportunities for cricket.</a:t>
            </a: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43" id="43"/>
          <p:cNvSpPr txBox="true"/>
          <p:nvPr/>
        </p:nvSpPr>
        <p:spPr>
          <a:xfrm rot="0">
            <a:off x="7537020" y="3244425"/>
            <a:ext cx="5141301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Future Outlook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34295" y="4366729"/>
            <a:ext cx="3689191" cy="26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Start Here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28391" y="3244425"/>
            <a:ext cx="5141301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Let's Begin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5400000">
            <a:off x="344529" y="308693"/>
            <a:ext cx="4589288" cy="4560399"/>
            <a:chOff x="0" y="0"/>
            <a:chExt cx="6119051" cy="6080532"/>
          </a:xfrm>
        </p:grpSpPr>
        <p:sp>
          <p:nvSpPr>
            <p:cNvPr name="AutoShape 4" id="4"/>
            <p:cNvSpPr/>
            <p:nvPr/>
          </p:nvSpPr>
          <p:spPr>
            <a:xfrm>
              <a:off x="450470" y="5880698"/>
              <a:ext cx="544334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sp>
          <p:nvSpPr>
            <p:cNvPr name="AutoShape 5" id="5"/>
            <p:cNvSpPr/>
            <p:nvPr/>
          </p:nvSpPr>
          <p:spPr>
            <a:xfrm>
              <a:off x="225235" y="225235"/>
              <a:ext cx="45302" cy="5691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6" id="6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8140233" y="3899457"/>
            <a:ext cx="1762592" cy="17625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017897" y="3899457"/>
            <a:ext cx="1762592" cy="1762592"/>
            <a:chOff x="0" y="0"/>
            <a:chExt cx="2350123" cy="235012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866542" y="105766"/>
              <a:ext cx="617038" cy="195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sz="8779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62569" y="3899457"/>
            <a:ext cx="1762592" cy="1762592"/>
            <a:chOff x="0" y="0"/>
            <a:chExt cx="2350123" cy="235012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966896" y="105766"/>
              <a:ext cx="416330" cy="195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sz="8779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20266" y="9365405"/>
            <a:ext cx="5247197" cy="359853"/>
            <a:chOff x="0" y="0"/>
            <a:chExt cx="6996263" cy="479804"/>
          </a:xfrm>
        </p:grpSpPr>
        <p:sp>
          <p:nvSpPr>
            <p:cNvPr name="AutoShape 32" id="32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33" id="3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2150578" y="9365405"/>
            <a:ext cx="5247197" cy="359853"/>
            <a:chOff x="0" y="0"/>
            <a:chExt cx="6996263" cy="479804"/>
          </a:xfrm>
        </p:grpSpPr>
        <p:sp>
          <p:nvSpPr>
            <p:cNvPr name="AutoShape 43" id="43"/>
            <p:cNvSpPr/>
            <p:nvPr/>
          </p:nvSpPr>
          <p:spPr>
            <a:xfrm>
              <a:off x="130204" y="265290"/>
              <a:ext cx="6655451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44" id="44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TextBox 53" id="53"/>
          <p:cNvSpPr txBox="true"/>
          <p:nvPr/>
        </p:nvSpPr>
        <p:spPr>
          <a:xfrm rot="0">
            <a:off x="7490963" y="6605962"/>
            <a:ext cx="3306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Global Expansion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490963" y="7396624"/>
            <a:ext cx="3306074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Discuss strategies for reaching new markets and audiences.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/>
            </a:r>
          </a:p>
          <a:p/>
        </p:txBody>
      </p:sp>
      <p:sp>
        <p:nvSpPr>
          <p:cNvPr name="TextBox 55" id="55"/>
          <p:cNvSpPr txBox="true"/>
          <p:nvPr/>
        </p:nvSpPr>
        <p:spPr>
          <a:xfrm rot="0">
            <a:off x="1613299" y="6605962"/>
            <a:ext cx="3306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Technology Integration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13299" y="7396624"/>
            <a:ext cx="3306074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Explain how technology will enhance the game experience.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/>
            </a:r>
          </a:p>
          <a:p/>
        </p:txBody>
      </p:sp>
      <p:sp>
        <p:nvSpPr>
          <p:cNvPr name="TextBox 57" id="57"/>
          <p:cNvSpPr txBox="true"/>
          <p:nvPr/>
        </p:nvSpPr>
        <p:spPr>
          <a:xfrm rot="0">
            <a:off x="13124425" y="6605962"/>
            <a:ext cx="37944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Fan Engagement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368628" y="7396624"/>
            <a:ext cx="3306074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Share tactics for building stronger connections with fans.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/>
            </a:r>
          </a:p>
          <a:p/>
        </p:txBody>
      </p:sp>
      <p:sp>
        <p:nvSpPr>
          <p:cNvPr name="TextBox 59" id="59"/>
          <p:cNvSpPr txBox="true"/>
          <p:nvPr/>
        </p:nvSpPr>
        <p:spPr>
          <a:xfrm rot="0">
            <a:off x="890224" y="1221899"/>
            <a:ext cx="1650755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69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Table Of Contents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804095" y="3933538"/>
            <a:ext cx="434868" cy="151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1"/>
              </a:lnSpc>
              <a:spcBef>
                <a:spcPct val="0"/>
              </a:spcBef>
            </a:pPr>
            <a:r>
              <a:rPr lang="en-US" sz="8779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</a:t>
            </a:r>
          </a:p>
        </p:txBody>
      </p:sp>
      <p:grpSp>
        <p:nvGrpSpPr>
          <p:cNvPr name="Group 61" id="61"/>
          <p:cNvGrpSpPr/>
          <p:nvPr/>
        </p:nvGrpSpPr>
        <p:grpSpPr>
          <a:xfrm rot="-10800000">
            <a:off x="13485846" y="308693"/>
            <a:ext cx="4589288" cy="4560399"/>
            <a:chOff x="0" y="0"/>
            <a:chExt cx="6119051" cy="6080532"/>
          </a:xfrm>
        </p:grpSpPr>
        <p:sp>
          <p:nvSpPr>
            <p:cNvPr name="AutoShape 62" id="62"/>
            <p:cNvSpPr/>
            <p:nvPr/>
          </p:nvSpPr>
          <p:spPr>
            <a:xfrm>
              <a:off x="450470" y="5880698"/>
              <a:ext cx="544334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sp>
          <p:nvSpPr>
            <p:cNvPr name="AutoShape 63" id="63"/>
            <p:cNvSpPr/>
            <p:nvPr/>
          </p:nvSpPr>
          <p:spPr>
            <a:xfrm>
              <a:off x="225235" y="225235"/>
              <a:ext cx="45302" cy="5691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64" id="64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66" id="6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69" id="6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72" id="7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75" id="7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sp>
        <p:nvSpPr>
          <p:cNvPr name="AutoShape 3" id="3"/>
          <p:cNvSpPr/>
          <p:nvPr/>
        </p:nvSpPr>
        <p:spPr>
          <a:xfrm>
            <a:off x="574176" y="2739129"/>
            <a:ext cx="0" cy="649224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4" id="4"/>
          <p:cNvGrpSpPr/>
          <p:nvPr/>
        </p:nvGrpSpPr>
        <p:grpSpPr>
          <a:xfrm rot="0">
            <a:off x="390010" y="9078969"/>
            <a:ext cx="337852" cy="33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ysDot"/>
              <a:miter/>
            </a:ln>
          </p:spPr>
          <p:txBody>
            <a:bodyPr/>
            <a:p/>
          </p:txBody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1440" y="7785021"/>
            <a:ext cx="337852" cy="33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24300" y="2467960"/>
            <a:ext cx="337852" cy="337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90604" y="3049366"/>
            <a:ext cx="73780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Technology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0604" y="4678141"/>
            <a:ext cx="5320741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Discuss innovations</a:t>
            </a:r>
          </a:p>
          <a:p>
            <a:pPr algn="ctr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like AI and VR.</a:t>
            </a:r>
          </a:p>
          <a:p/>
        </p:txBody>
      </p:sp>
      <p:grpSp>
        <p:nvGrpSpPr>
          <p:cNvPr name="Group 15" id="15"/>
          <p:cNvGrpSpPr/>
          <p:nvPr/>
        </p:nvGrpSpPr>
        <p:grpSpPr>
          <a:xfrm rot="0">
            <a:off x="1332837" y="3058891"/>
            <a:ext cx="1762592" cy="1762592"/>
            <a:chOff x="0" y="0"/>
            <a:chExt cx="2350123" cy="235012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966896" y="105766"/>
              <a:ext cx="416330" cy="195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sz="8779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570366" y="9301162"/>
            <a:ext cx="6492240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21" id="21"/>
          <p:cNvGrpSpPr/>
          <p:nvPr/>
        </p:nvGrpSpPr>
        <p:grpSpPr>
          <a:xfrm rot="0">
            <a:off x="3237452" y="9132236"/>
            <a:ext cx="337852" cy="3378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373288" y="2212785"/>
            <a:ext cx="5953175" cy="6148440"/>
            <a:chOff x="0" y="0"/>
            <a:chExt cx="6350000" cy="65582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0296" t="0" r="-44548" b="0"/>
              </a:stretch>
            </a:blipFill>
          </p:spPr>
          <p:txBody>
            <a:bodyPr/>
            <a:p/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grpSp>
        <p:nvGrpSpPr>
          <p:cNvPr name="Group 27" id="27"/>
          <p:cNvGrpSpPr/>
          <p:nvPr/>
        </p:nvGrpSpPr>
        <p:grpSpPr>
          <a:xfrm rot="0">
            <a:off x="6876387" y="9132236"/>
            <a:ext cx="337852" cy="33785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13299" y="403189"/>
            <a:ext cx="5247197" cy="359853"/>
            <a:chOff x="0" y="0"/>
            <a:chExt cx="6996263" cy="479804"/>
          </a:xfrm>
        </p:grpSpPr>
        <p:sp>
          <p:nvSpPr>
            <p:cNvPr name="AutoShape 31" id="31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32" id="3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11394299" y="403189"/>
            <a:ext cx="5247197" cy="359853"/>
            <a:chOff x="0" y="0"/>
            <a:chExt cx="6996263" cy="479804"/>
          </a:xfrm>
        </p:grpSpPr>
        <p:sp>
          <p:nvSpPr>
            <p:cNvPr name="AutoShape 42" id="42"/>
            <p:cNvSpPr/>
            <p:nvPr/>
          </p:nvSpPr>
          <p:spPr>
            <a:xfrm>
              <a:off x="130204" y="265290"/>
              <a:ext cx="6655451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43" id="43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8" id="4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51" id="5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4569677" y="923829"/>
            <a:ext cx="9492965" cy="5438742"/>
            <a:chOff x="0" y="0"/>
            <a:chExt cx="12657286" cy="72516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657286" cy="7251656"/>
              <a:chOff x="0" y="0"/>
              <a:chExt cx="2500205" cy="143242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500205" cy="1432426"/>
              </a:xfrm>
              <a:custGeom>
                <a:avLst/>
                <a:gdLst/>
                <a:ahLst/>
                <a:cxnLst/>
                <a:rect r="r" b="b" t="t" l="l"/>
                <a:pathLst>
                  <a:path h="1432426" w="2500205">
                    <a:moveTo>
                      <a:pt x="41593" y="0"/>
                    </a:moveTo>
                    <a:lnTo>
                      <a:pt x="2458612" y="0"/>
                    </a:lnTo>
                    <a:cubicBezTo>
                      <a:pt x="2481583" y="0"/>
                      <a:pt x="2500205" y="18622"/>
                      <a:pt x="2500205" y="41593"/>
                    </a:cubicBezTo>
                    <a:lnTo>
                      <a:pt x="2500205" y="1390833"/>
                    </a:lnTo>
                    <a:cubicBezTo>
                      <a:pt x="2500205" y="1413804"/>
                      <a:pt x="2481583" y="1432426"/>
                      <a:pt x="2458612" y="1432426"/>
                    </a:cubicBezTo>
                    <a:lnTo>
                      <a:pt x="41593" y="1432426"/>
                    </a:lnTo>
                    <a:cubicBezTo>
                      <a:pt x="18622" y="1432426"/>
                      <a:pt x="0" y="1413804"/>
                      <a:pt x="0" y="1390833"/>
                    </a:cubicBezTo>
                    <a:lnTo>
                      <a:pt x="0" y="41593"/>
                    </a:lnTo>
                    <a:cubicBezTo>
                      <a:pt x="0" y="18622"/>
                      <a:pt x="18622" y="0"/>
                      <a:pt x="4159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500205" cy="1480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10684" y="128270"/>
              <a:ext cx="12435918" cy="6995116"/>
              <a:chOff x="0" y="0"/>
              <a:chExt cx="1128903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28776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11287761">
                    <a:moveTo>
                      <a:pt x="0" y="5824220"/>
                    </a:moveTo>
                    <a:lnTo>
                      <a:pt x="0" y="525780"/>
                    </a:lnTo>
                    <a:cubicBezTo>
                      <a:pt x="0" y="234950"/>
                      <a:pt x="234950" y="0"/>
                      <a:pt x="525780" y="0"/>
                    </a:cubicBezTo>
                    <a:lnTo>
                      <a:pt x="10761980" y="0"/>
                    </a:lnTo>
                    <a:cubicBezTo>
                      <a:pt x="11052811" y="0"/>
                      <a:pt x="11287761" y="234950"/>
                      <a:pt x="11287761" y="525780"/>
                    </a:cubicBezTo>
                    <a:lnTo>
                      <a:pt x="11287761" y="5822950"/>
                    </a:lnTo>
                    <a:cubicBezTo>
                      <a:pt x="11287761" y="6113780"/>
                      <a:pt x="11052811" y="6348730"/>
                      <a:pt x="10761980" y="6348730"/>
                    </a:cubicBezTo>
                    <a:lnTo>
                      <a:pt x="525780" y="6348730"/>
                    </a:lnTo>
                    <a:cubicBezTo>
                      <a:pt x="236220" y="6350000"/>
                      <a:pt x="0" y="6115050"/>
                      <a:pt x="0" y="5824220"/>
                    </a:cubicBezTo>
                    <a:cubicBezTo>
                      <a:pt x="0" y="5824220"/>
                      <a:pt x="0" y="5824220"/>
                      <a:pt x="0" y="582422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-18678"/>
                </a:stretch>
              </a:blipFill>
            </p:spPr>
            <p:txBody>
              <a:bodyPr/>
              <a:p/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450816" y="3651869"/>
            <a:ext cx="2550580" cy="353635"/>
            <a:chOff x="0" y="0"/>
            <a:chExt cx="3400773" cy="471513"/>
          </a:xfrm>
        </p:grpSpPr>
        <p:sp>
          <p:nvSpPr>
            <p:cNvPr name="AutoShape 10" id="10"/>
            <p:cNvSpPr/>
            <p:nvPr/>
          </p:nvSpPr>
          <p:spPr>
            <a:xfrm flipH="true" flipV="true">
              <a:off x="210609" y="241376"/>
              <a:ext cx="2967713" cy="19529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11" id="11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4812943" y="3651869"/>
            <a:ext cx="2550580" cy="353635"/>
            <a:chOff x="0" y="0"/>
            <a:chExt cx="3400773" cy="471513"/>
          </a:xfrm>
        </p:grpSpPr>
        <p:sp>
          <p:nvSpPr>
            <p:cNvPr name="AutoShape 18" id="18"/>
            <p:cNvSpPr/>
            <p:nvPr/>
          </p:nvSpPr>
          <p:spPr>
            <a:xfrm flipH="true" flipV="true">
              <a:off x="210609" y="241376"/>
              <a:ext cx="2967713" cy="19529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19" id="19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5400000">
            <a:off x="-2002398" y="6622039"/>
            <a:ext cx="5247197" cy="359853"/>
            <a:chOff x="0" y="0"/>
            <a:chExt cx="6996263" cy="479804"/>
          </a:xfrm>
        </p:grpSpPr>
        <p:sp>
          <p:nvSpPr>
            <p:cNvPr name="AutoShape 26" id="26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7" id="27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5400000">
            <a:off x="15038732" y="6622039"/>
            <a:ext cx="5247197" cy="359853"/>
            <a:chOff x="0" y="0"/>
            <a:chExt cx="6996263" cy="479804"/>
          </a:xfrm>
        </p:grpSpPr>
        <p:sp>
          <p:nvSpPr>
            <p:cNvPr name="AutoShape 37" id="37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762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38" id="38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0" id="4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TextBox 47" id="47"/>
          <p:cNvSpPr txBox="true"/>
          <p:nvPr/>
        </p:nvSpPr>
        <p:spPr>
          <a:xfrm rot="0">
            <a:off x="1363103" y="6661239"/>
            <a:ext cx="155573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Welcome To The Future</a:t>
            </a: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/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5337" y="8102600"/>
            <a:ext cx="15557326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"Join us as we explore the exciting possibilities for cricket's future.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Let's make this a memorable presentation."</a:t>
            </a: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249499" y="1300595"/>
            <a:ext cx="5719258" cy="7685811"/>
            <a:chOff x="0" y="0"/>
            <a:chExt cx="3663950" cy="4923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t="0" r="-51280" b="0"/>
              </a:stretch>
            </a:blipFill>
          </p:spPr>
          <p:txBody>
            <a:bodyPr/>
            <a:p/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sp>
        <p:nvSpPr>
          <p:cNvPr name="AutoShape 6" id="6"/>
          <p:cNvSpPr/>
          <p:nvPr/>
        </p:nvSpPr>
        <p:spPr>
          <a:xfrm>
            <a:off x="801990" y="9209608"/>
            <a:ext cx="3253638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7" id="7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859140" y="2954549"/>
            <a:ext cx="0" cy="6111636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sp>
        <p:nvSpPr>
          <p:cNvPr name="TextBox 14" id="14"/>
          <p:cNvSpPr txBox="true"/>
          <p:nvPr/>
        </p:nvSpPr>
        <p:spPr>
          <a:xfrm rot="0">
            <a:off x="2684652" y="2619463"/>
            <a:ext cx="69082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AI in Cricket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91873" y="5588088"/>
            <a:ext cx="5493818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AI improves player performance with data analysis.</a:t>
            </a:r>
          </a:p>
          <a:p/>
        </p:txBody>
      </p:sp>
      <p:grpSp>
        <p:nvGrpSpPr>
          <p:cNvPr name="Group 16" id="16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-10800000">
            <a:off x="11105689" y="2926874"/>
            <a:ext cx="6818662" cy="7015545"/>
            <a:chOff x="0" y="0"/>
            <a:chExt cx="9091550" cy="9354060"/>
          </a:xfrm>
        </p:grpSpPr>
        <p:sp>
          <p:nvSpPr>
            <p:cNvPr name="AutoShape 4" id="4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9" id="9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390010" y="383599"/>
            <a:ext cx="6818662" cy="7015545"/>
            <a:chOff x="0" y="0"/>
            <a:chExt cx="9091550" cy="9354060"/>
          </a:xfrm>
        </p:grpSpPr>
        <p:sp>
          <p:nvSpPr>
            <p:cNvPr name="AutoShape 22" id="22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4101864" y="1019175"/>
            <a:ext cx="10400404" cy="137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u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Data Analytics Revolution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2213618" y="3344464"/>
            <a:ext cx="2985511" cy="2985511"/>
          </a:xfrm>
          <a:custGeom>
            <a:avLst/>
            <a:gdLst/>
            <a:ahLst/>
            <a:cxnLst/>
            <a:rect r="r" b="b" t="t" l="l"/>
            <a:pathLst>
              <a:path h="2985511" w="2985511">
                <a:moveTo>
                  <a:pt x="0" y="0"/>
                </a:moveTo>
                <a:lnTo>
                  <a:pt x="2985511" y="0"/>
                </a:lnTo>
                <a:lnTo>
                  <a:pt x="2985511" y="2985511"/>
                </a:lnTo>
                <a:lnTo>
                  <a:pt x="0" y="298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41" id="41"/>
          <p:cNvSpPr txBox="true"/>
          <p:nvPr/>
        </p:nvSpPr>
        <p:spPr>
          <a:xfrm rot="0">
            <a:off x="2213618" y="6763292"/>
            <a:ext cx="458412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 u="none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Enhanced Performance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80956" y="7585871"/>
            <a:ext cx="4584125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u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Improves player training and strategic planning.</a:t>
            </a:r>
          </a:p>
          <a:p/>
        </p:txBody>
      </p:sp>
      <p:grpSp>
        <p:nvGrpSpPr>
          <p:cNvPr name="Group 43" id="43"/>
          <p:cNvGrpSpPr/>
          <p:nvPr/>
        </p:nvGrpSpPr>
        <p:grpSpPr>
          <a:xfrm rot="0">
            <a:off x="6797743" y="3344464"/>
            <a:ext cx="5008645" cy="5087979"/>
            <a:chOff x="0" y="0"/>
            <a:chExt cx="6678194" cy="678397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032685" y="0"/>
              <a:ext cx="3824279" cy="3824279"/>
            </a:xfrm>
            <a:custGeom>
              <a:avLst/>
              <a:gdLst/>
              <a:ahLst/>
              <a:cxnLst/>
              <a:rect r="r" b="b" t="t" l="l"/>
              <a:pathLst>
                <a:path h="3824279" w="3824279">
                  <a:moveTo>
                    <a:pt x="0" y="0"/>
                  </a:moveTo>
                  <a:lnTo>
                    <a:pt x="3824280" y="0"/>
                  </a:lnTo>
                  <a:lnTo>
                    <a:pt x="3824280" y="3824279"/>
                  </a:lnTo>
                  <a:lnTo>
                    <a:pt x="0" y="3824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  <p:txBody>
            <a:bodyPr/>
            <a:p/>
          </p:txBody>
        </p:sp>
        <p:sp>
          <p:nvSpPr>
            <p:cNvPr name="TextBox 45" id="45"/>
            <p:cNvSpPr txBox="true"/>
            <p:nvPr/>
          </p:nvSpPr>
          <p:spPr>
            <a:xfrm rot="0">
              <a:off x="566027" y="4608858"/>
              <a:ext cx="6112166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Smart Stadiums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5711980"/>
              <a:ext cx="6112166" cy="1071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Elevates the fan experience with interactive features.</a:t>
              </a:r>
            </a:p>
            <a:p/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948708" y="3405809"/>
            <a:ext cx="4874363" cy="5026634"/>
            <a:chOff x="0" y="0"/>
            <a:chExt cx="6499151" cy="670217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947405" y="0"/>
              <a:ext cx="3660693" cy="3660693"/>
            </a:xfrm>
            <a:custGeom>
              <a:avLst/>
              <a:gdLst/>
              <a:ahLst/>
              <a:cxnLst/>
              <a:rect r="r" b="b" t="t" l="l"/>
              <a:pathLst>
                <a:path h="3660693" w="3660693">
                  <a:moveTo>
                    <a:pt x="0" y="0"/>
                  </a:moveTo>
                  <a:lnTo>
                    <a:pt x="3660694" y="0"/>
                  </a:lnTo>
                  <a:lnTo>
                    <a:pt x="3660694" y="3660693"/>
                  </a:lnTo>
                  <a:lnTo>
                    <a:pt x="0" y="3660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  <p:txBody>
            <a:bodyPr/>
            <a:p/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86985" y="4527065"/>
              <a:ext cx="6112166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500" u="none">
                  <a:solidFill>
                    <a:srgbClr val="FFFFFF"/>
                  </a:solidFill>
                  <a:latin typeface="Ubuntu Bold"/>
                  <a:ea typeface="Ubuntu Bold"/>
                  <a:cs typeface="Ubuntu Bold"/>
                  <a:sym typeface="Ubuntu Bold"/>
                </a:rPr>
                <a:t>VR Broadcasting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5630187"/>
              <a:ext cx="6112166" cy="1071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rPr>
                <a:t>Immersive viewing for global fans.</a:t>
              </a:r>
            </a:p>
            <a:p/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sp>
        <p:nvSpPr>
          <p:cNvPr name="TextBox 3" id="3"/>
          <p:cNvSpPr txBox="true"/>
          <p:nvPr/>
        </p:nvSpPr>
        <p:spPr>
          <a:xfrm rot="0">
            <a:off x="4093516" y="2796288"/>
            <a:ext cx="73780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Global Expansion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91782" y="4629486"/>
            <a:ext cx="5320741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Explore emerging</a:t>
            </a:r>
          </a:p>
          <a:p>
            <a:pPr algn="ctr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3500" u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cricket markets.</a:t>
            </a:r>
          </a:p>
          <a:p/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538386" y="1974433"/>
            <a:ext cx="5953175" cy="6148440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t="0" r="-27567" b="0"/>
              </a:stretch>
            </a:blipFill>
          </p:spPr>
          <p:txBody>
            <a:bodyPr/>
            <a:p/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</p:grpSp>
      <p:sp>
        <p:nvSpPr>
          <p:cNvPr name="AutoShape 8" id="8"/>
          <p:cNvSpPr/>
          <p:nvPr/>
        </p:nvSpPr>
        <p:spPr>
          <a:xfrm>
            <a:off x="574176" y="2739129"/>
            <a:ext cx="0" cy="649224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9" id="9"/>
          <p:cNvGrpSpPr/>
          <p:nvPr/>
        </p:nvGrpSpPr>
        <p:grpSpPr>
          <a:xfrm rot="0">
            <a:off x="390010" y="9078969"/>
            <a:ext cx="337852" cy="3378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ysDot"/>
              <a:miter/>
            </a:ln>
          </p:spPr>
          <p:txBody>
            <a:bodyPr/>
            <a:p/>
          </p:txBody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1440" y="7785021"/>
            <a:ext cx="337852" cy="3378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24300" y="2467960"/>
            <a:ext cx="337852" cy="3378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570366" y="9301162"/>
            <a:ext cx="6492240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19" id="19"/>
          <p:cNvGrpSpPr/>
          <p:nvPr/>
        </p:nvGrpSpPr>
        <p:grpSpPr>
          <a:xfrm rot="0">
            <a:off x="6876387" y="9132236"/>
            <a:ext cx="337852" cy="33785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p/>
          </p:txBody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29190" y="3088702"/>
            <a:ext cx="1762592" cy="1762592"/>
            <a:chOff x="0" y="0"/>
            <a:chExt cx="2350123" cy="235012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350123" cy="235012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85150" y="105766"/>
              <a:ext cx="579824" cy="195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91"/>
                </a:lnSpc>
                <a:spcBef>
                  <a:spcPct val="0"/>
                </a:spcBef>
              </a:pPr>
              <a:r>
                <a:rPr lang="en-US" sz="8779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sp>
          <p:nvSpPr>
            <p:cNvPr name="AutoShape 28" id="28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29" id="29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629190" y="277778"/>
            <a:ext cx="5247197" cy="359853"/>
            <a:chOff x="0" y="0"/>
            <a:chExt cx="6996263" cy="479804"/>
          </a:xfrm>
        </p:grpSpPr>
        <p:sp>
          <p:nvSpPr>
            <p:cNvPr name="AutoShape 46" id="46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47" id="47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49" id="4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52" id="5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55" id="5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0">
            <a:off x="11549829" y="9056968"/>
            <a:ext cx="5247197" cy="359853"/>
            <a:chOff x="0" y="0"/>
            <a:chExt cx="6996263" cy="479804"/>
          </a:xfrm>
        </p:grpSpPr>
        <p:sp>
          <p:nvSpPr>
            <p:cNvPr name="AutoShape 57" id="57"/>
            <p:cNvSpPr/>
            <p:nvPr/>
          </p:nvSpPr>
          <p:spPr>
            <a:xfrm flipH="true">
              <a:off x="210609" y="214514"/>
              <a:ext cx="6655451" cy="0"/>
            </a:xfrm>
            <a:prstGeom prst="line">
              <a:avLst/>
            </a:prstGeom>
            <a:ln cap="flat" w="50800">
              <a:solidFill>
                <a:srgbClr val="5271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58" id="58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60" id="6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63" id="6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-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p/>
            </p:txBody>
          </p:sp>
          <p:sp>
            <p:nvSpPr>
              <p:cNvPr name="TextBox 66" id="6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39058" lIns="39058" bIns="39058" rIns="39058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60" r="0" b="-75860"/>
            </a:stretch>
          </a:blipFill>
        </p:spPr>
        <p:txBody>
          <a:bodyPr/>
          <a:p/>
        </p:txBody>
      </p:sp>
      <p:grpSp>
        <p:nvGrpSpPr>
          <p:cNvPr name="Group 3" id="3"/>
          <p:cNvGrpSpPr/>
          <p:nvPr/>
        </p:nvGrpSpPr>
        <p:grpSpPr>
          <a:xfrm rot="0">
            <a:off x="424996" y="214211"/>
            <a:ext cx="6818662" cy="7015545"/>
            <a:chOff x="0" y="0"/>
            <a:chExt cx="9091550" cy="9354060"/>
          </a:xfrm>
        </p:grpSpPr>
        <p:sp>
          <p:nvSpPr>
            <p:cNvPr name="AutoShape 4" id="4"/>
            <p:cNvSpPr/>
            <p:nvPr/>
          </p:nvSpPr>
          <p:spPr>
            <a:xfrm>
              <a:off x="245555" y="450470"/>
              <a:ext cx="0" cy="865632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8" id="8"/>
            <p:cNvSpPr/>
            <p:nvPr/>
          </p:nvSpPr>
          <p:spPr>
            <a:xfrm flipH="true">
              <a:off x="209995" y="270537"/>
              <a:ext cx="865632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  <p:txBody>
            <a:bodyPr/>
            <a:p/>
          </p:txBody>
        </p:sp>
        <p:grpSp>
          <p:nvGrpSpPr>
            <p:cNvPr name="Group 9" id="9"/>
            <p:cNvGrpSpPr/>
            <p:nvPr/>
          </p:nvGrpSpPr>
          <p:grpSpPr>
            <a:xfrm rot="0"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p/>
            </p:txBody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366987" y="3544107"/>
            <a:ext cx="1337279" cy="1337279"/>
          </a:xfrm>
          <a:custGeom>
            <a:avLst/>
            <a:gdLst/>
            <a:ahLst/>
            <a:cxnLst/>
            <a:rect r="r" b="b" t="t" l="l"/>
            <a:pathLst>
              <a:path h="1337279" w="1337279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22" id="22"/>
          <p:cNvSpPr txBox="true"/>
          <p:nvPr/>
        </p:nvSpPr>
        <p:spPr>
          <a:xfrm rot="0">
            <a:off x="2704267" y="3941285"/>
            <a:ext cx="387075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Emerging Markets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04267" y="7644612"/>
            <a:ext cx="3221477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Focus on Asia, Africa, and the Americas.</a:t>
            </a: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Freeform 24" id="24"/>
          <p:cNvSpPr/>
          <p:nvPr/>
        </p:nvSpPr>
        <p:spPr>
          <a:xfrm flipH="false" flipV="false" rot="0">
            <a:off x="6575019" y="3544107"/>
            <a:ext cx="1337279" cy="1337279"/>
          </a:xfrm>
          <a:custGeom>
            <a:avLst/>
            <a:gdLst/>
            <a:ahLst/>
            <a:cxnLst/>
            <a:rect r="r" b="b" t="t" l="l"/>
            <a:pathLst>
              <a:path h="1337279" w="1337279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5" id="25"/>
          <p:cNvSpPr/>
          <p:nvPr/>
        </p:nvSpPr>
        <p:spPr>
          <a:xfrm flipH="false" flipV="false" rot="0">
            <a:off x="6598650" y="6537303"/>
            <a:ext cx="1337279" cy="1337279"/>
          </a:xfrm>
          <a:custGeom>
            <a:avLst/>
            <a:gdLst/>
            <a:ahLst/>
            <a:cxnLst/>
            <a:rect r="r" b="b" t="t" l="l"/>
            <a:pathLst>
              <a:path h="1337279" w="1337279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Freeform 26" id="26"/>
          <p:cNvSpPr/>
          <p:nvPr/>
        </p:nvSpPr>
        <p:spPr>
          <a:xfrm flipH="false" flipV="false" rot="0">
            <a:off x="1347937" y="6743578"/>
            <a:ext cx="1337279" cy="1337279"/>
          </a:xfrm>
          <a:custGeom>
            <a:avLst/>
            <a:gdLst/>
            <a:ahLst/>
            <a:cxnLst/>
            <a:rect r="r" b="b" t="t" l="l"/>
            <a:pathLst>
              <a:path h="1337279" w="1337279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  <p:txBody>
          <a:bodyPr/>
          <a:p/>
        </p:txBody>
      </p:sp>
      <p:sp>
        <p:nvSpPr>
          <p:cNvPr name="TextBox 27" id="27"/>
          <p:cNvSpPr txBox="true"/>
          <p:nvPr/>
        </p:nvSpPr>
        <p:spPr>
          <a:xfrm rot="0">
            <a:off x="1388656" y="1345724"/>
            <a:ext cx="9457589" cy="125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Expanding Cricket's Reach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630614" y="0"/>
            <a:ext cx="15558107" cy="13664006"/>
          </a:xfrm>
          <a:custGeom>
            <a:avLst/>
            <a:gdLst/>
            <a:ahLst/>
            <a:cxnLst/>
            <a:rect r="r" b="b" t="t" l="l"/>
            <a:pathLst>
              <a:path h="13664006" w="15558107">
                <a:moveTo>
                  <a:pt x="0" y="0"/>
                </a:moveTo>
                <a:lnTo>
                  <a:pt x="15558106" y="0"/>
                </a:lnTo>
                <a:lnTo>
                  <a:pt x="15558106" y="13664006"/>
                </a:lnTo>
                <a:lnTo>
                  <a:pt x="0" y="13664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73" t="0" r="0" b="0"/>
            </a:stretch>
          </a:blipFill>
        </p:spPr>
        <p:txBody>
          <a:bodyPr/>
          <a:p/>
        </p:txBody>
      </p:sp>
      <p:sp>
        <p:nvSpPr>
          <p:cNvPr name="Freeform 29" id="29"/>
          <p:cNvSpPr/>
          <p:nvPr/>
        </p:nvSpPr>
        <p:spPr>
          <a:xfrm flipH="false" flipV="false" rot="0">
            <a:off x="10174324" y="-427626"/>
            <a:ext cx="7027358" cy="11142251"/>
          </a:xfrm>
          <a:custGeom>
            <a:avLst/>
            <a:gdLst/>
            <a:ahLst/>
            <a:cxnLst/>
            <a:rect r="r" b="b" t="t" l="l"/>
            <a:pathLst>
              <a:path h="11142251" w="7027358">
                <a:moveTo>
                  <a:pt x="0" y="0"/>
                </a:moveTo>
                <a:lnTo>
                  <a:pt x="7027358" y="0"/>
                </a:lnTo>
                <a:lnTo>
                  <a:pt x="7027358" y="11142252"/>
                </a:lnTo>
                <a:lnTo>
                  <a:pt x="0" y="1114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733" t="0" r="0" b="-504"/>
            </a:stretch>
          </a:blipFill>
        </p:spPr>
        <p:txBody>
          <a:bodyPr/>
          <a:p/>
        </p:txBody>
      </p:sp>
      <p:sp>
        <p:nvSpPr>
          <p:cNvPr name="AutoShape 30" id="30"/>
          <p:cNvSpPr/>
          <p:nvPr/>
        </p:nvSpPr>
        <p:spPr>
          <a:xfrm flipV="true">
            <a:off x="4671893" y="9572414"/>
            <a:ext cx="6433796" cy="379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  <p:txBody>
          <a:bodyPr/>
          <a:p/>
        </p:txBody>
      </p:sp>
      <p:grpSp>
        <p:nvGrpSpPr>
          <p:cNvPr name="Group 31" id="31"/>
          <p:cNvGrpSpPr/>
          <p:nvPr/>
        </p:nvGrpSpPr>
        <p:grpSpPr>
          <a:xfrm rot="-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p/>
          </p:txBody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959561" y="3941285"/>
            <a:ext cx="2698461" cy="55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USA Cricket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704267" y="6934481"/>
            <a:ext cx="387075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African Growth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959561" y="6934481"/>
            <a:ext cx="403275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Asian Expansion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704267" y="4651416"/>
            <a:ext cx="3112112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Reaching new fans through strategic partnerships.</a:t>
            </a: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44" id="44"/>
          <p:cNvSpPr txBox="true"/>
          <p:nvPr/>
        </p:nvSpPr>
        <p:spPr>
          <a:xfrm rot="0">
            <a:off x="7959561" y="4651416"/>
            <a:ext cx="3146128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Developing grassroots programs in key regions.</a:t>
            </a: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  <p:sp>
        <p:nvSpPr>
          <p:cNvPr name="TextBox 45" id="45"/>
          <p:cNvSpPr txBox="true"/>
          <p:nvPr/>
        </p:nvSpPr>
        <p:spPr>
          <a:xfrm rot="0">
            <a:off x="7959561" y="7644612"/>
            <a:ext cx="3146128" cy="81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Increasing participation and engagement worldwide.</a:t>
            </a:r>
            <a:r>
              <a:rPr lang="en-US" sz="2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/>
            </a:r>
          </a:p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DAG34-8RxlM</dc:identifier>
  <dcterms:modified xsi:type="dcterms:W3CDTF">2011-08-01T06:04:30Z</dcterms:modified>
  <cp:revision>1</cp:revision>
  <dc:title>Copy of IT Software Pitch Deck</dc:title>
</cp:coreProperties>
</file>